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vsdx" ContentType="application/vnd.ms-visio.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8"/>
  </p:notesMasterIdLst>
  <p:handoutMasterIdLst>
    <p:handoutMasterId r:id="rId19"/>
  </p:handoutMasterIdLst>
  <p:sldIdLst>
    <p:sldId id="341" r:id="rId5"/>
    <p:sldId id="363" r:id="rId6"/>
    <p:sldId id="366" r:id="rId7"/>
    <p:sldId id="371" r:id="rId8"/>
    <p:sldId id="381" r:id="rId9"/>
    <p:sldId id="374" r:id="rId10"/>
    <p:sldId id="376" r:id="rId11"/>
    <p:sldId id="377" r:id="rId12"/>
    <p:sldId id="380" r:id="rId13"/>
    <p:sldId id="378" r:id="rId14"/>
    <p:sldId id="370" r:id="rId15"/>
    <p:sldId id="365" r:id="rId16"/>
    <p:sldId id="372" r:id="rId17"/>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ED32E57-A04F-23DA-5D1C-270AF4DA5951}" name="Candace Carducci" initials="" userId="S::ccarduc1@jh.edu::d51f6f7e-ad21-491c-9863-22c3c97f3ac9" providerId="AD"/>
  <p188:author id="{F4832670-0132-C469-DDF2-3D7A60F3A8B4}" name="Martin Goldberg (GOV)" initials="MG(" userId="S::msgoldb@uwe.nsa.gov::4a81b40e-b251-43ac-993c-ae778be11cca" providerId="AD"/>
  <p188:author id="{1D29747A-B74D-D949-05B0-4AA9B044F187}" name="DG-r4" initials="DG" userId="DG-r4" providerId="None"/>
  <p188:author id="{51AB1895-4EB9-7DA4-9C28-5952FECFD2F7}" name="MITRE-DG" initials="DG" userId="MITRE-DG" providerId="None"/>
  <p188:author id="{63B3D39C-8EE5-7D5C-E9CE-27E75E94065F}" name="Candace Carducci" initials="JHU/APL" userId="Candace Carducci"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8223" autoAdjust="0"/>
    <p:restoredTop sz="96197" autoAdjust="0"/>
  </p:normalViewPr>
  <p:slideViewPr>
    <p:cSldViewPr snapToGrid="0">
      <p:cViewPr varScale="1">
        <p:scale>
          <a:sx n="101" d="100"/>
          <a:sy n="101" d="100"/>
        </p:scale>
        <p:origin x="200" y="68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26019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SA3#116	</a:t>
            </a:r>
          </a:p>
          <a:p>
            <a:pPr eaLnBrk="1" hangingPunct="1">
              <a:defRPr/>
            </a:pPr>
            <a:r>
              <a:rPr lang="sv-SE" altLang="en-US" sz="1200" b="1" dirty="0" err="1">
                <a:latin typeface="Arial "/>
              </a:rPr>
              <a:t>Jeju</a:t>
            </a:r>
            <a:r>
              <a:rPr lang="sv-SE" altLang="en-US" sz="1200" b="1" dirty="0">
                <a:latin typeface="Arial "/>
              </a:rPr>
              <a:t>, South Korea – May 2024</a:t>
            </a: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S3-241869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package" Target="../embeddings/Microsoft_Visio_Drawing9.vsdx"/><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GB" altLang="en-US" dirty="0"/>
              <a:t>Discussion on ZTS Assumptions</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Johns Hopkins University APL, MITRE Corporation, National Security Agency</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220FBE-1F22-4DE9-F3FE-D03E59BB7C13}"/>
              </a:ext>
            </a:extLst>
          </p:cNvPr>
          <p:cNvSpPr>
            <a:spLocks noGrp="1"/>
          </p:cNvSpPr>
          <p:nvPr>
            <p:ph type="title"/>
          </p:nvPr>
        </p:nvSpPr>
        <p:spPr>
          <a:xfrm>
            <a:off x="838200" y="344105"/>
            <a:ext cx="8589579" cy="1325563"/>
          </a:xfrm>
        </p:spPr>
        <p:txBody>
          <a:bodyPr/>
          <a:lstStyle/>
          <a:p>
            <a:r>
              <a:rPr lang="en-US" sz="4000" dirty="0"/>
              <a:t>Existing 5GC NFs that may support these Requirements (NWDAF) </a:t>
            </a:r>
          </a:p>
        </p:txBody>
      </p:sp>
      <p:sp>
        <p:nvSpPr>
          <p:cNvPr id="3" name="Content Placeholder 2">
            <a:extLst>
              <a:ext uri="{FF2B5EF4-FFF2-40B4-BE49-F238E27FC236}">
                <a16:creationId xmlns:a16="http://schemas.microsoft.com/office/drawing/2014/main" id="{D034A80D-EEFD-C073-5B2A-F15EFB86E69B}"/>
              </a:ext>
            </a:extLst>
          </p:cNvPr>
          <p:cNvSpPr>
            <a:spLocks noGrp="1"/>
          </p:cNvSpPr>
          <p:nvPr>
            <p:ph idx="1"/>
          </p:nvPr>
        </p:nvSpPr>
        <p:spPr>
          <a:xfrm>
            <a:off x="838200" y="1825624"/>
            <a:ext cx="10515600" cy="4575175"/>
          </a:xfrm>
        </p:spPr>
        <p:txBody>
          <a:bodyPr/>
          <a:lstStyle/>
          <a:p>
            <a:r>
              <a:rPr lang="en-US" sz="2000" dirty="0"/>
              <a:t>The NWDAF monitors the behavior of all the NFs and ensures that the NFs behave as defined. </a:t>
            </a:r>
          </a:p>
          <a:p>
            <a:r>
              <a:rPr lang="en-US" sz="2000" dirty="0"/>
              <a:t>If the NFs behave erroneously, it should be possible to detect the anomaly so that appropriate steps can be taken (e.g. an OSF could apply policies to control the potentially damaging behavior).</a:t>
            </a:r>
          </a:p>
          <a:p>
            <a:pPr lvl="1"/>
            <a:r>
              <a:rPr lang="en-US" sz="1600" dirty="0"/>
              <a:t>The undefined behavior of the NF may be caused by internal errors such as configuration mistakes or internal data corruption. This misbehavior may impact one or more UE services based on the type of NF.</a:t>
            </a:r>
          </a:p>
          <a:p>
            <a:pPr lvl="1"/>
            <a:r>
              <a:rPr lang="en-US" sz="1600" dirty="0"/>
              <a:t>Thus, the correlation of which NF is handling which UE data is an important aspect, such that NWDAF is enabled to conclude from the reported UE-related data, which NF may have anomalous behavior.</a:t>
            </a:r>
          </a:p>
          <a:p>
            <a:pPr lvl="1"/>
            <a:endParaRPr lang="en-US" sz="1600" dirty="0"/>
          </a:p>
          <a:p>
            <a:r>
              <a:rPr lang="en-US" sz="2000" dirty="0"/>
              <a:t>While the NWDAF, may not be suitable for the security monitoring, the same interfaces that are already in place for the NWDAF should be used.</a:t>
            </a:r>
          </a:p>
          <a:p>
            <a:pPr marL="0" indent="0">
              <a:buNone/>
            </a:pPr>
            <a:endParaRPr lang="en-US" sz="2000" dirty="0"/>
          </a:p>
          <a:p>
            <a:r>
              <a:rPr lang="en-US" sz="2000" b="1" dirty="0"/>
              <a:t>There is a need to enable NWDAF-type functions to receive or request reports by NFs which help detect anomalous NF behavior</a:t>
            </a:r>
            <a:r>
              <a:rPr lang="en-US" sz="2000" dirty="0"/>
              <a:t>. </a:t>
            </a:r>
          </a:p>
        </p:txBody>
      </p:sp>
    </p:spTree>
    <p:extLst>
      <p:ext uri="{BB962C8B-B14F-4D97-AF65-F5344CB8AC3E}">
        <p14:creationId xmlns:p14="http://schemas.microsoft.com/office/powerpoint/2010/main" val="553339211"/>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5CD81C-B03D-4A6A-2E6A-999444D402C3}"/>
              </a:ext>
            </a:extLst>
          </p:cNvPr>
          <p:cNvSpPr>
            <a:spLocks noGrp="1"/>
          </p:cNvSpPr>
          <p:nvPr>
            <p:ph type="title"/>
          </p:nvPr>
        </p:nvSpPr>
        <p:spPr/>
        <p:txBody>
          <a:bodyPr/>
          <a:lstStyle/>
          <a:p>
            <a:r>
              <a:rPr lang="en-US" dirty="0"/>
              <a:t>Dynamic Security Policy Enforcement </a:t>
            </a:r>
          </a:p>
        </p:txBody>
      </p:sp>
      <p:sp>
        <p:nvSpPr>
          <p:cNvPr id="3" name="Content Placeholder 2">
            <a:extLst>
              <a:ext uri="{FF2B5EF4-FFF2-40B4-BE49-F238E27FC236}">
                <a16:creationId xmlns:a16="http://schemas.microsoft.com/office/drawing/2014/main" id="{D6A53E0F-58BC-92E5-0349-52895EFCBE4A}"/>
              </a:ext>
            </a:extLst>
          </p:cNvPr>
          <p:cNvSpPr>
            <a:spLocks noGrp="1"/>
          </p:cNvSpPr>
          <p:nvPr>
            <p:ph idx="1"/>
          </p:nvPr>
        </p:nvSpPr>
        <p:spPr/>
        <p:txBody>
          <a:bodyPr/>
          <a:lstStyle/>
          <a:p>
            <a:r>
              <a:rPr lang="en-US" dirty="0"/>
              <a:t>Any determination that a NF is behaving abnormally should be responded to accordingly.</a:t>
            </a:r>
          </a:p>
          <a:p>
            <a:r>
              <a:rPr lang="en-US" dirty="0"/>
              <a:t>It is up to Operator to determine the appropriate action (enforcement) to mitigate or correct the NF behavior.</a:t>
            </a:r>
          </a:p>
          <a:p>
            <a:r>
              <a:rPr lang="en-US" dirty="0"/>
              <a:t>There should be a means for the 5GS to dynamically enforce security according to operator policy</a:t>
            </a:r>
          </a:p>
          <a:p>
            <a:pPr lvl="1"/>
            <a:r>
              <a:rPr lang="en-US" dirty="0"/>
              <a:t>I.e., if MNO deems NF to be misbehaving and is a threat to the network, </a:t>
            </a:r>
            <a:r>
              <a:rPr lang="en-US" b="1" dirty="0"/>
              <a:t>there</a:t>
            </a:r>
            <a:r>
              <a:rPr lang="en-US" dirty="0"/>
              <a:t> </a:t>
            </a:r>
            <a:r>
              <a:rPr lang="en-US" b="1" dirty="0"/>
              <a:t>should be a means for MNO to gracefully mitigate the threat faced via the 5GC at any phase of NF service</a:t>
            </a:r>
          </a:p>
        </p:txBody>
      </p:sp>
    </p:spTree>
    <p:extLst>
      <p:ext uri="{BB962C8B-B14F-4D97-AF65-F5344CB8AC3E}">
        <p14:creationId xmlns:p14="http://schemas.microsoft.com/office/powerpoint/2010/main" val="1795147323"/>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Summary</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lstStyle/>
          <a:p>
            <a:r>
              <a:rPr lang="en-US" sz="2400" b="1" dirty="0"/>
              <a:t>SBA crosses multiple trust domains (e.g., N4 interface exposed to NPN); exposure of SBI means trust may be out of MNO control </a:t>
            </a:r>
          </a:p>
          <a:p>
            <a:r>
              <a:rPr lang="en-US" sz="2400" b="1" dirty="0"/>
              <a:t>DCCF is already enabled to collect data.</a:t>
            </a:r>
          </a:p>
          <a:p>
            <a:r>
              <a:rPr lang="en-US" sz="2400" b="1" dirty="0"/>
              <a:t>NWDAF is already enabled to collect and aggregate data</a:t>
            </a:r>
          </a:p>
          <a:p>
            <a:r>
              <a:rPr lang="en-US" sz="2400" b="1" dirty="0"/>
              <a:t>NRF and SCP are natural security policy enforcement points</a:t>
            </a:r>
          </a:p>
          <a:p>
            <a:r>
              <a:rPr lang="en-US" sz="2400" b="1" dirty="0"/>
              <a:t>To support 5GS security monitoring:</a:t>
            </a:r>
          </a:p>
          <a:p>
            <a:pPr lvl="1"/>
            <a:r>
              <a:rPr lang="en-US" sz="2000" b="1" dirty="0"/>
              <a:t>Single data points collected may not be a direct indicator of compromise and should be analyzed with other data points prior to taking mitigating action</a:t>
            </a:r>
          </a:p>
          <a:p>
            <a:pPr lvl="1"/>
            <a:r>
              <a:rPr lang="en-US" sz="2000" b="1" dirty="0"/>
              <a:t>Assumed that an analytics engine (e.g., XDR) is in use in the operator domain</a:t>
            </a:r>
          </a:p>
          <a:p>
            <a:r>
              <a:rPr lang="en-US" sz="2400" b="1" dirty="0"/>
              <a:t>There should be a means for MNO to gracefully mitigate the threat faced by a misbehaving or anomalous NF, via the 5GS, at any phase of NF communications</a:t>
            </a:r>
          </a:p>
          <a:p>
            <a:endParaRPr lang="en-US" altLang="en-US" sz="2400" dirty="0"/>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12094B-6B72-233C-3B76-250CAA0BB53B}"/>
              </a:ext>
            </a:extLst>
          </p:cNvPr>
          <p:cNvSpPr>
            <a:spLocks noGrp="1"/>
          </p:cNvSpPr>
          <p:nvPr>
            <p:ph type="title"/>
          </p:nvPr>
        </p:nvSpPr>
        <p:spPr/>
        <p:txBody>
          <a:bodyPr/>
          <a:lstStyle/>
          <a:p>
            <a:r>
              <a:rPr lang="en-US" dirty="0"/>
              <a:t>Thank you</a:t>
            </a:r>
          </a:p>
        </p:txBody>
      </p:sp>
    </p:spTree>
    <p:extLst>
      <p:ext uri="{BB962C8B-B14F-4D97-AF65-F5344CB8AC3E}">
        <p14:creationId xmlns:p14="http://schemas.microsoft.com/office/powerpoint/2010/main" val="40876496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altLang="en-US" dirty="0"/>
              <a:t>Control Plane to cross multiple trust domains</a:t>
            </a:r>
          </a:p>
          <a:p>
            <a:r>
              <a:rPr lang="en-US" altLang="en-US" dirty="0"/>
              <a:t>ZTA in 5GC SBA</a:t>
            </a:r>
          </a:p>
          <a:p>
            <a:r>
              <a:rPr lang="en-US" sz="2800" dirty="0"/>
              <a:t>Enabling Monitoring and Security Evaluation</a:t>
            </a:r>
          </a:p>
          <a:p>
            <a:r>
              <a:rPr lang="en-US" altLang="en-US" dirty="0"/>
              <a:t>Existing 5GC functions that support </a:t>
            </a:r>
            <a:r>
              <a:rPr lang="en-US" altLang="en-US" dirty="0" err="1"/>
              <a:t>eZTS</a:t>
            </a:r>
            <a:endParaRPr lang="en-US" altLang="en-US" dirty="0"/>
          </a:p>
          <a:p>
            <a:r>
              <a:rPr lang="en-US" altLang="en-US" dirty="0"/>
              <a:t>Dynamic Policy Enforcement</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C348B9-5E02-3B81-89EE-3FB45375EB99}"/>
              </a:ext>
            </a:extLst>
          </p:cNvPr>
          <p:cNvSpPr>
            <a:spLocks noGrp="1"/>
          </p:cNvSpPr>
          <p:nvPr>
            <p:ph type="title"/>
          </p:nvPr>
        </p:nvSpPr>
        <p:spPr/>
        <p:txBody>
          <a:bodyPr/>
          <a:lstStyle/>
          <a:p>
            <a:r>
              <a:rPr lang="en-US" dirty="0"/>
              <a:t>CP Crosses Multiple Trust Domains</a:t>
            </a:r>
          </a:p>
        </p:txBody>
      </p:sp>
      <p:sp>
        <p:nvSpPr>
          <p:cNvPr id="3" name="Content Placeholder 2">
            <a:extLst>
              <a:ext uri="{FF2B5EF4-FFF2-40B4-BE49-F238E27FC236}">
                <a16:creationId xmlns:a16="http://schemas.microsoft.com/office/drawing/2014/main" id="{EE5BD3A7-18D1-69B6-A9CF-8633D1B7CA2E}"/>
              </a:ext>
            </a:extLst>
          </p:cNvPr>
          <p:cNvSpPr>
            <a:spLocks noGrp="1"/>
          </p:cNvSpPr>
          <p:nvPr>
            <p:ph idx="1"/>
          </p:nvPr>
        </p:nvSpPr>
        <p:spPr>
          <a:xfrm>
            <a:off x="838200" y="1825625"/>
            <a:ext cx="10515600" cy="4667250"/>
          </a:xfrm>
        </p:spPr>
        <p:txBody>
          <a:bodyPr/>
          <a:lstStyle/>
          <a:p>
            <a:r>
              <a:rPr lang="en-US" dirty="0"/>
              <a:t>For NPI-NPN, MNO can have 1 to N number of NPN service providers connecting to the control plane via the SBA.</a:t>
            </a:r>
          </a:p>
          <a:p>
            <a:r>
              <a:rPr lang="en-US" dirty="0"/>
              <a:t>In TR 33.757 KI #1 and #2 describe how an MNO can have a 1 to N H-UPF in PNI-NPN Operational domain opening the N4 interface to all those N second parties.</a:t>
            </a:r>
          </a:p>
          <a:p>
            <a:r>
              <a:rPr lang="en-US" dirty="0"/>
              <a:t>ZTS is meant to be effective against insider threats by assuming an insider threat is already present, making it an ideal security paradigm for use cases that invite an N number of second parties into the 5G control plane network.</a:t>
            </a:r>
          </a:p>
          <a:p>
            <a:r>
              <a:rPr lang="en-US" b="1" dirty="0"/>
              <a:t>SBA crosses multiple trust domains; exposure of SBI means trust may be out of MNO control </a:t>
            </a:r>
          </a:p>
        </p:txBody>
      </p:sp>
    </p:spTree>
    <p:extLst>
      <p:ext uri="{BB962C8B-B14F-4D97-AF65-F5344CB8AC3E}">
        <p14:creationId xmlns:p14="http://schemas.microsoft.com/office/powerpoint/2010/main" val="1784449572"/>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A337D0-FA49-207F-28FD-0A79A39D852B}"/>
              </a:ext>
            </a:extLst>
          </p:cNvPr>
          <p:cNvSpPr>
            <a:spLocks noGrp="1"/>
          </p:cNvSpPr>
          <p:nvPr>
            <p:ph type="title"/>
          </p:nvPr>
        </p:nvSpPr>
        <p:spPr/>
        <p:txBody>
          <a:bodyPr/>
          <a:lstStyle/>
          <a:p>
            <a:r>
              <a:rPr lang="en-US" dirty="0"/>
              <a:t>ZTA in 5G SBA</a:t>
            </a:r>
          </a:p>
        </p:txBody>
      </p:sp>
      <p:sp>
        <p:nvSpPr>
          <p:cNvPr id="3" name="Content Placeholder 2">
            <a:extLst>
              <a:ext uri="{FF2B5EF4-FFF2-40B4-BE49-F238E27FC236}">
                <a16:creationId xmlns:a16="http://schemas.microsoft.com/office/drawing/2014/main" id="{6A5BE71A-D779-BE51-1943-C620A84EAABC}"/>
              </a:ext>
            </a:extLst>
          </p:cNvPr>
          <p:cNvSpPr>
            <a:spLocks noGrp="1"/>
          </p:cNvSpPr>
          <p:nvPr>
            <p:ph idx="1"/>
          </p:nvPr>
        </p:nvSpPr>
        <p:spPr>
          <a:xfrm>
            <a:off x="838200" y="1825625"/>
            <a:ext cx="10515600" cy="3922032"/>
          </a:xfrm>
        </p:spPr>
        <p:txBody>
          <a:bodyPr/>
          <a:lstStyle/>
          <a:p>
            <a:r>
              <a:rPr lang="en-US" sz="2400" dirty="0"/>
              <a:t>Consider this article: Ericsson: </a:t>
            </a:r>
            <a:r>
              <a:rPr lang="en-US" sz="2400" b="0" i="0" dirty="0">
                <a:solidFill>
                  <a:srgbClr val="242424"/>
                </a:solidFill>
                <a:effectLst/>
                <a:highlight>
                  <a:srgbClr val="FFFFFF"/>
                </a:highlight>
                <a:latin typeface="ericsson hilda"/>
              </a:rPr>
              <a:t>Zero trust and 5G – Realizing zero trust in networks </a:t>
            </a:r>
            <a:r>
              <a:rPr lang="en-US" sz="2400" dirty="0"/>
              <a:t>[1]:</a:t>
            </a:r>
          </a:p>
          <a:p>
            <a:pPr lvl="1"/>
            <a:r>
              <a:rPr lang="en-US" sz="2000" i="1" dirty="0"/>
              <a:t>“This makes it possible to implement the zero trust model in the 5G Core, where an NF service consumer (subject) requests access to an NF service producer (resource) through the SCP (PEP), and the NRF (PDP) grants or denies access”</a:t>
            </a:r>
          </a:p>
          <a:p>
            <a:pPr lvl="1"/>
            <a:r>
              <a:rPr lang="en-US" sz="2000" i="1" dirty="0"/>
              <a:t>“Policies are created to reflect an organization’s processes and acceptable level of risk as well as the sensitivity of the targeted asset. A policy specifies the required level of protection for an object, privileges of a subject and environmental conditions that can change the allowed behavior of the subject toward the object.”</a:t>
            </a:r>
          </a:p>
          <a:p>
            <a:r>
              <a:rPr lang="en-US" sz="2400" b="1" dirty="0"/>
              <a:t>With respect to the 5GC</a:t>
            </a:r>
            <a:r>
              <a:rPr lang="en-US" sz="2600" b="1" dirty="0"/>
              <a:t>, policies are the allowed behavior between NF service producer and NF service consumer and the PDP (e.g., NRF) and PEP (</a:t>
            </a:r>
            <a:r>
              <a:rPr lang="en-US" sz="2600" b="1"/>
              <a:t>e.g., SCP</a:t>
            </a:r>
            <a:r>
              <a:rPr lang="en-US" sz="2600" b="1" dirty="0"/>
              <a:t>)</a:t>
            </a:r>
            <a:r>
              <a:rPr lang="en-US" sz="2600" b="1"/>
              <a:t> </a:t>
            </a:r>
            <a:r>
              <a:rPr lang="en-US" sz="2600" b="1" dirty="0"/>
              <a:t>help enforce the policy</a:t>
            </a:r>
            <a:endParaRPr lang="en-US" sz="2000" dirty="0"/>
          </a:p>
        </p:txBody>
      </p:sp>
      <p:sp>
        <p:nvSpPr>
          <p:cNvPr id="4" name="TextBox 3">
            <a:extLst>
              <a:ext uri="{FF2B5EF4-FFF2-40B4-BE49-F238E27FC236}">
                <a16:creationId xmlns:a16="http://schemas.microsoft.com/office/drawing/2014/main" id="{AFCD8BE6-9FCD-7F86-330E-C3DAE3D6AB5E}"/>
              </a:ext>
            </a:extLst>
          </p:cNvPr>
          <p:cNvSpPr txBox="1"/>
          <p:nvPr/>
        </p:nvSpPr>
        <p:spPr>
          <a:xfrm>
            <a:off x="502312" y="5992297"/>
            <a:ext cx="10944086" cy="369332"/>
          </a:xfrm>
          <a:prstGeom prst="rect">
            <a:avLst/>
          </a:prstGeom>
          <a:noFill/>
        </p:spPr>
        <p:txBody>
          <a:bodyPr wrap="none" rtlCol="0">
            <a:spAutoFit/>
          </a:bodyPr>
          <a:lstStyle/>
          <a:p>
            <a:r>
              <a:rPr lang="en-US" dirty="0"/>
              <a:t>[1] https://</a:t>
            </a:r>
            <a:r>
              <a:rPr lang="en-US" dirty="0" err="1"/>
              <a:t>www.ericsson.com</a:t>
            </a:r>
            <a:r>
              <a:rPr lang="en-US" dirty="0"/>
              <a:t>/</a:t>
            </a:r>
            <a:r>
              <a:rPr lang="en-US" dirty="0" err="1"/>
              <a:t>en</a:t>
            </a:r>
            <a:r>
              <a:rPr lang="en-US" dirty="0"/>
              <a:t>/reports-and-papers/</a:t>
            </a:r>
            <a:r>
              <a:rPr lang="en-US" dirty="0" err="1"/>
              <a:t>ericsson</a:t>
            </a:r>
            <a:r>
              <a:rPr lang="en-US" dirty="0"/>
              <a:t>-technology-review/articles/zero-trust-and-5g</a:t>
            </a:r>
          </a:p>
        </p:txBody>
      </p:sp>
    </p:spTree>
    <p:extLst>
      <p:ext uri="{BB962C8B-B14F-4D97-AF65-F5344CB8AC3E}">
        <p14:creationId xmlns:p14="http://schemas.microsoft.com/office/powerpoint/2010/main" val="1562856567"/>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4F26AD-B6DD-A6EF-B58F-794F4302D0EB}"/>
              </a:ext>
            </a:extLst>
          </p:cNvPr>
          <p:cNvSpPr>
            <a:spLocks noGrp="1"/>
          </p:cNvSpPr>
          <p:nvPr>
            <p:ph type="title"/>
          </p:nvPr>
        </p:nvSpPr>
        <p:spPr/>
        <p:txBody>
          <a:bodyPr/>
          <a:lstStyle/>
          <a:p>
            <a:r>
              <a:rPr lang="en-US" dirty="0"/>
              <a:t>ZTA in 5G SBA</a:t>
            </a:r>
          </a:p>
        </p:txBody>
      </p:sp>
      <p:sp>
        <p:nvSpPr>
          <p:cNvPr id="3" name="Content Placeholder 2">
            <a:extLst>
              <a:ext uri="{FF2B5EF4-FFF2-40B4-BE49-F238E27FC236}">
                <a16:creationId xmlns:a16="http://schemas.microsoft.com/office/drawing/2014/main" id="{5897DFAB-5AC4-0DCA-6BAF-29F03C0B6258}"/>
              </a:ext>
            </a:extLst>
          </p:cNvPr>
          <p:cNvSpPr>
            <a:spLocks noGrp="1"/>
          </p:cNvSpPr>
          <p:nvPr>
            <p:ph idx="1"/>
          </p:nvPr>
        </p:nvSpPr>
        <p:spPr/>
        <p:txBody>
          <a:bodyPr/>
          <a:lstStyle/>
          <a:p>
            <a:r>
              <a:rPr lang="en-US" sz="2800" dirty="0"/>
              <a:t>ZTA serves as a holistic active defense strategy for managing risk, and complementing established information security practices.</a:t>
            </a:r>
          </a:p>
          <a:p>
            <a:r>
              <a:rPr lang="en-US" sz="2800" b="1" dirty="0"/>
              <a:t>Transition to ZTA should be gradual and thus existing functionality should be reused when possible</a:t>
            </a:r>
          </a:p>
          <a:p>
            <a:endParaRPr lang="en-US" dirty="0"/>
          </a:p>
        </p:txBody>
      </p:sp>
    </p:spTree>
    <p:extLst>
      <p:ext uri="{BB962C8B-B14F-4D97-AF65-F5344CB8AC3E}">
        <p14:creationId xmlns:p14="http://schemas.microsoft.com/office/powerpoint/2010/main" val="1042419354"/>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220FBE-1F22-4DE9-F3FE-D03E59BB7C13}"/>
              </a:ext>
            </a:extLst>
          </p:cNvPr>
          <p:cNvSpPr>
            <a:spLocks noGrp="1"/>
          </p:cNvSpPr>
          <p:nvPr>
            <p:ph type="title"/>
          </p:nvPr>
        </p:nvSpPr>
        <p:spPr>
          <a:xfrm>
            <a:off x="664029" y="354991"/>
            <a:ext cx="9372600" cy="1325563"/>
          </a:xfrm>
        </p:spPr>
        <p:txBody>
          <a:bodyPr/>
          <a:lstStyle/>
          <a:p>
            <a:r>
              <a:rPr lang="en-US" sz="4000" dirty="0"/>
              <a:t>Enabling Monitoring and Security Evaluation</a:t>
            </a:r>
          </a:p>
        </p:txBody>
      </p:sp>
      <p:sp>
        <p:nvSpPr>
          <p:cNvPr id="3" name="Content Placeholder 2">
            <a:extLst>
              <a:ext uri="{FF2B5EF4-FFF2-40B4-BE49-F238E27FC236}">
                <a16:creationId xmlns:a16="http://schemas.microsoft.com/office/drawing/2014/main" id="{D034A80D-EEFD-C073-5B2A-F15EFB86E69B}"/>
              </a:ext>
            </a:extLst>
          </p:cNvPr>
          <p:cNvSpPr>
            <a:spLocks noGrp="1"/>
          </p:cNvSpPr>
          <p:nvPr>
            <p:ph idx="1"/>
          </p:nvPr>
        </p:nvSpPr>
        <p:spPr/>
        <p:txBody>
          <a:bodyPr/>
          <a:lstStyle/>
          <a:p>
            <a:r>
              <a:rPr lang="en-US" sz="2000" dirty="0"/>
              <a:t> Network location alone does not imply trust. The 5GS should monitor, collect information about the current state of the network in order to measure, and gain insight into the current security posture.</a:t>
            </a:r>
          </a:p>
          <a:p>
            <a:r>
              <a:rPr lang="en-US" sz="2000" dirty="0"/>
              <a:t>To enable this, minimum requirements are as follows (but not limited to):</a:t>
            </a:r>
          </a:p>
          <a:p>
            <a:pPr lvl="1"/>
            <a:r>
              <a:rPr lang="en-US" sz="1600" dirty="0"/>
              <a:t>Support data collection from NFs and AFs (and if available, network and system logs).</a:t>
            </a:r>
          </a:p>
          <a:p>
            <a:pPr lvl="1"/>
            <a:r>
              <a:rPr lang="en-US" sz="1600" dirty="0"/>
              <a:t>Support data collection from OAM </a:t>
            </a:r>
          </a:p>
          <a:p>
            <a:pPr lvl="1"/>
            <a:r>
              <a:rPr lang="en-US" sz="1600" dirty="0"/>
              <a:t>Support retrieval of information from data repositories</a:t>
            </a:r>
          </a:p>
          <a:p>
            <a:pPr lvl="1"/>
            <a:r>
              <a:rPr lang="en-US" sz="1600" dirty="0"/>
              <a:t>Support subscription to events</a:t>
            </a:r>
          </a:p>
          <a:p>
            <a:pPr lvl="1"/>
            <a:r>
              <a:rPr lang="en-US" sz="1600" dirty="0"/>
              <a:t>Support secure communications between an Operators Security Function (OSF) and the entity collecting the data</a:t>
            </a:r>
          </a:p>
          <a:p>
            <a:pPr lvl="1"/>
            <a:r>
              <a:rPr lang="en-US" sz="1600" dirty="0"/>
              <a:t>Support exchange of information to an OSF to process available data, provide an evaluation, and if needed create policies or relay actions that need to be taken</a:t>
            </a:r>
          </a:p>
          <a:p>
            <a:pPr lvl="1"/>
            <a:r>
              <a:rPr lang="en-US" sz="1600" dirty="0"/>
              <a:t>Support exchange of information from an OSF to consume decisions and take actions (i.e., policy enforcement)) according to the output of the the OSF</a:t>
            </a:r>
          </a:p>
          <a:p>
            <a:pPr lvl="1"/>
            <a:endParaRPr lang="en-US" sz="1600" dirty="0"/>
          </a:p>
        </p:txBody>
      </p:sp>
    </p:spTree>
    <p:extLst>
      <p:ext uri="{BB962C8B-B14F-4D97-AF65-F5344CB8AC3E}">
        <p14:creationId xmlns:p14="http://schemas.microsoft.com/office/powerpoint/2010/main" val="2874747207"/>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220FBE-1F22-4DE9-F3FE-D03E59BB7C13}"/>
              </a:ext>
            </a:extLst>
          </p:cNvPr>
          <p:cNvSpPr>
            <a:spLocks noGrp="1"/>
          </p:cNvSpPr>
          <p:nvPr>
            <p:ph type="title"/>
          </p:nvPr>
        </p:nvSpPr>
        <p:spPr>
          <a:xfrm>
            <a:off x="838200" y="344105"/>
            <a:ext cx="8589579" cy="1325563"/>
          </a:xfrm>
        </p:spPr>
        <p:txBody>
          <a:bodyPr/>
          <a:lstStyle/>
          <a:p>
            <a:r>
              <a:rPr lang="en-US" sz="4000" dirty="0"/>
              <a:t>Existing 5GC NFs that may support these Requirements (NRF / SCP) </a:t>
            </a:r>
          </a:p>
        </p:txBody>
      </p:sp>
      <p:sp>
        <p:nvSpPr>
          <p:cNvPr id="3" name="Content Placeholder 2">
            <a:extLst>
              <a:ext uri="{FF2B5EF4-FFF2-40B4-BE49-F238E27FC236}">
                <a16:creationId xmlns:a16="http://schemas.microsoft.com/office/drawing/2014/main" id="{D034A80D-EEFD-C073-5B2A-F15EFB86E69B}"/>
              </a:ext>
            </a:extLst>
          </p:cNvPr>
          <p:cNvSpPr>
            <a:spLocks noGrp="1"/>
          </p:cNvSpPr>
          <p:nvPr>
            <p:ph idx="1"/>
          </p:nvPr>
        </p:nvSpPr>
        <p:spPr>
          <a:xfrm>
            <a:off x="838200" y="1825624"/>
            <a:ext cx="10515600" cy="4575175"/>
          </a:xfrm>
        </p:spPr>
        <p:txBody>
          <a:bodyPr/>
          <a:lstStyle/>
          <a:p>
            <a:r>
              <a:rPr lang="en-US" sz="2000" dirty="0"/>
              <a:t>The introduction of the service communication proxy (SCP) allows indirect communication between NFs. </a:t>
            </a:r>
          </a:p>
          <a:p>
            <a:r>
              <a:rPr lang="en-US" sz="2000" dirty="0"/>
              <a:t>NRF acts as an Authorization Server (AS) when providing NF consumers access to NF services (resource servers)</a:t>
            </a:r>
          </a:p>
          <a:p>
            <a:pPr lvl="1"/>
            <a:r>
              <a:rPr lang="en-US" sz="1600" dirty="0"/>
              <a:t>NRF can take the role of the PDP and is a natural point for enforcing security policy (i.e., data collected and evaluated is used to inform NRF of the NF state)</a:t>
            </a:r>
          </a:p>
          <a:p>
            <a:pPr lvl="1"/>
            <a:r>
              <a:rPr lang="en-US" sz="1800" dirty="0"/>
              <a:t>From the NF producer perspective, NRF is also a natural point for performing access token introspection (RFC 7662)</a:t>
            </a:r>
            <a:endParaRPr lang="en-US" sz="1600" dirty="0"/>
          </a:p>
          <a:p>
            <a:r>
              <a:rPr lang="en-US" sz="2000" dirty="0"/>
              <a:t>SCP is a natural gateway between two trust domains and can serve as an enforcement point.</a:t>
            </a:r>
          </a:p>
          <a:p>
            <a:pPr lvl="1"/>
            <a:r>
              <a:rPr lang="en-US" sz="1600" dirty="0"/>
              <a:t>The SCP can take the role of the PEP and provide access control functionality by requesting authorization decisions from the NRF. </a:t>
            </a:r>
            <a:endParaRPr lang="en-US" sz="2000" dirty="0"/>
          </a:p>
          <a:p>
            <a:r>
              <a:rPr lang="en-US" sz="2000" dirty="0"/>
              <a:t>An NF service consumer requests access to an NF service producer through the SCP (PEP), and the NRF (PDP) grants or denies access - This makes it possible to implement the zero trust model in the 5GC</a:t>
            </a:r>
          </a:p>
          <a:p>
            <a:r>
              <a:rPr lang="en-US" sz="2000" b="1" dirty="0"/>
              <a:t>NRF and SCP are natural security policy enforcement points</a:t>
            </a:r>
          </a:p>
          <a:p>
            <a:endParaRPr lang="en-US" sz="2400" dirty="0"/>
          </a:p>
        </p:txBody>
      </p:sp>
    </p:spTree>
    <p:extLst>
      <p:ext uri="{BB962C8B-B14F-4D97-AF65-F5344CB8AC3E}">
        <p14:creationId xmlns:p14="http://schemas.microsoft.com/office/powerpoint/2010/main" val="3172906935"/>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220FBE-1F22-4DE9-F3FE-D03E59BB7C13}"/>
              </a:ext>
            </a:extLst>
          </p:cNvPr>
          <p:cNvSpPr>
            <a:spLocks noGrp="1"/>
          </p:cNvSpPr>
          <p:nvPr>
            <p:ph type="title"/>
          </p:nvPr>
        </p:nvSpPr>
        <p:spPr>
          <a:xfrm>
            <a:off x="838200" y="344105"/>
            <a:ext cx="8589579" cy="1325563"/>
          </a:xfrm>
        </p:spPr>
        <p:txBody>
          <a:bodyPr/>
          <a:lstStyle/>
          <a:p>
            <a:r>
              <a:rPr lang="en-US" sz="4000" dirty="0"/>
              <a:t>Existing 5GC NFs that may support these Requirements (DCCF) </a:t>
            </a:r>
          </a:p>
        </p:txBody>
      </p:sp>
      <p:sp>
        <p:nvSpPr>
          <p:cNvPr id="3" name="Content Placeholder 2">
            <a:extLst>
              <a:ext uri="{FF2B5EF4-FFF2-40B4-BE49-F238E27FC236}">
                <a16:creationId xmlns:a16="http://schemas.microsoft.com/office/drawing/2014/main" id="{D034A80D-EEFD-C073-5B2A-F15EFB86E69B}"/>
              </a:ext>
            </a:extLst>
          </p:cNvPr>
          <p:cNvSpPr>
            <a:spLocks noGrp="1"/>
          </p:cNvSpPr>
          <p:nvPr>
            <p:ph idx="1"/>
          </p:nvPr>
        </p:nvSpPr>
        <p:spPr>
          <a:xfrm>
            <a:off x="838200" y="1825624"/>
            <a:ext cx="10515600" cy="4575175"/>
          </a:xfrm>
        </p:spPr>
        <p:txBody>
          <a:bodyPr/>
          <a:lstStyle/>
          <a:p>
            <a:r>
              <a:rPr lang="en-US" sz="2000" dirty="0"/>
              <a:t> In TR 23.700-91 clause 6.9, it was proposed to decompose the NWDAF so that there is a Data Management Framework for 5GC that is separated from Analytics functions. </a:t>
            </a:r>
          </a:p>
          <a:p>
            <a:r>
              <a:rPr lang="en-US" sz="2000" dirty="0"/>
              <a:t>The Data Management Framework for 5GC uses the Consumer/Producer model of the SBA to efficiently exchange data/information of different types. This includes:</a:t>
            </a:r>
          </a:p>
          <a:p>
            <a:pPr lvl="1"/>
            <a:r>
              <a:rPr lang="en-US" sz="2000" dirty="0"/>
              <a:t>Data retrieved from various sources (e.g. OAM, and NFs such as AMF, SMF, PCF and AF), to be used as a basis for computing analytics</a:t>
            </a:r>
          </a:p>
          <a:p>
            <a:pPr lvl="1"/>
            <a:r>
              <a:rPr lang="en-US" sz="2000" dirty="0"/>
              <a:t>Analytics output from an NWDAF Producer sent to an NWDAF Consumer (KI#2) to support a hierarchy of NWDAF instances or sent to multiple network functions.</a:t>
            </a:r>
          </a:p>
          <a:p>
            <a:pPr lvl="1"/>
            <a:endParaRPr lang="en-US" sz="2000" dirty="0"/>
          </a:p>
          <a:p>
            <a:r>
              <a:rPr lang="en-US" sz="2000" b="1" dirty="0"/>
              <a:t>Need to define what data is for collection, but there is a Data Management Framework already in place for the 5GC to enable data collection</a:t>
            </a:r>
          </a:p>
          <a:p>
            <a:pPr marL="0" indent="0">
              <a:buNone/>
            </a:pPr>
            <a:endParaRPr lang="en-US" sz="2000" dirty="0"/>
          </a:p>
        </p:txBody>
      </p:sp>
    </p:spTree>
    <p:extLst>
      <p:ext uri="{BB962C8B-B14F-4D97-AF65-F5344CB8AC3E}">
        <p14:creationId xmlns:p14="http://schemas.microsoft.com/office/powerpoint/2010/main" val="965710431"/>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220FBE-1F22-4DE9-F3FE-D03E59BB7C13}"/>
              </a:ext>
            </a:extLst>
          </p:cNvPr>
          <p:cNvSpPr>
            <a:spLocks noGrp="1"/>
          </p:cNvSpPr>
          <p:nvPr>
            <p:ph type="title"/>
          </p:nvPr>
        </p:nvSpPr>
        <p:spPr>
          <a:xfrm>
            <a:off x="838200" y="344105"/>
            <a:ext cx="8589579" cy="1325563"/>
          </a:xfrm>
        </p:spPr>
        <p:txBody>
          <a:bodyPr/>
          <a:lstStyle/>
          <a:p>
            <a:r>
              <a:rPr lang="en-US" sz="4000" dirty="0"/>
              <a:t>Existing 5GC NFs that may support these Requirements (DCCF) </a:t>
            </a:r>
          </a:p>
        </p:txBody>
      </p:sp>
      <p:sp>
        <p:nvSpPr>
          <p:cNvPr id="6" name="Rectangle 4">
            <a:extLst>
              <a:ext uri="{FF2B5EF4-FFF2-40B4-BE49-F238E27FC236}">
                <a16:creationId xmlns:a16="http://schemas.microsoft.com/office/drawing/2014/main" id="{D5F93242-188B-50A4-7629-0A70DC900EC7}"/>
              </a:ext>
            </a:extLst>
          </p:cNvPr>
          <p:cNvSpPr>
            <a:spLocks noChangeArrowheads="1"/>
          </p:cNvSpPr>
          <p:nvPr/>
        </p:nvSpPr>
        <p:spPr bwMode="auto">
          <a:xfrm>
            <a:off x="4178460" y="1796727"/>
            <a:ext cx="14823330" cy="459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7" name="Object 6">
            <a:extLst>
              <a:ext uri="{FF2B5EF4-FFF2-40B4-BE49-F238E27FC236}">
                <a16:creationId xmlns:a16="http://schemas.microsoft.com/office/drawing/2014/main" id="{384F1B4B-387C-8791-F91D-D78E09835BBD}"/>
              </a:ext>
            </a:extLst>
          </p:cNvPr>
          <p:cNvGraphicFramePr>
            <a:graphicFrameLocks noChangeAspect="1"/>
          </p:cNvGraphicFramePr>
          <p:nvPr>
            <p:extLst>
              <p:ext uri="{D42A27DB-BD31-4B8C-83A1-F6EECF244321}">
                <p14:modId xmlns:p14="http://schemas.microsoft.com/office/powerpoint/2010/main" val="1744004880"/>
              </p:ext>
            </p:extLst>
          </p:nvPr>
        </p:nvGraphicFramePr>
        <p:xfrm>
          <a:off x="4653023" y="1739278"/>
          <a:ext cx="7284334" cy="4531799"/>
        </p:xfrm>
        <a:graphic>
          <a:graphicData uri="http://schemas.openxmlformats.org/presentationml/2006/ole">
            <mc:AlternateContent xmlns:mc="http://schemas.openxmlformats.org/markup-compatibility/2006">
              <mc:Choice xmlns:v="urn:schemas-microsoft-com:vml" Requires="v">
                <p:oleObj r:id="rId2" imgW="7035800" imgH="4381500" progId="Visio.Drawing.15">
                  <p:embed/>
                </p:oleObj>
              </mc:Choice>
              <mc:Fallback>
                <p:oleObj r:id="rId2" imgW="7035800" imgH="4381500" progId="Visio.Drawing.15">
                  <p:embed/>
                  <p:pic>
                    <p:nvPicPr>
                      <p:cNvPr id="7" name="Object 6">
                        <a:extLst>
                          <a:ext uri="{FF2B5EF4-FFF2-40B4-BE49-F238E27FC236}">
                            <a16:creationId xmlns:a16="http://schemas.microsoft.com/office/drawing/2014/main" id="{384F1B4B-387C-8791-F91D-D78E09835BB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53023" y="1739278"/>
                        <a:ext cx="7284334" cy="4531799"/>
                      </a:xfrm>
                      <a:prstGeom prst="rect">
                        <a:avLst/>
                      </a:prstGeom>
                      <a:noFill/>
                    </p:spPr>
                  </p:pic>
                </p:oleObj>
              </mc:Fallback>
            </mc:AlternateContent>
          </a:graphicData>
        </a:graphic>
      </p:graphicFrame>
      <p:sp>
        <p:nvSpPr>
          <p:cNvPr id="10" name="Content Placeholder 2">
            <a:extLst>
              <a:ext uri="{FF2B5EF4-FFF2-40B4-BE49-F238E27FC236}">
                <a16:creationId xmlns:a16="http://schemas.microsoft.com/office/drawing/2014/main" id="{57155664-9344-C889-A62E-6A0D052FA65D}"/>
              </a:ext>
            </a:extLst>
          </p:cNvPr>
          <p:cNvSpPr>
            <a:spLocks noGrp="1"/>
          </p:cNvSpPr>
          <p:nvPr>
            <p:ph idx="1"/>
          </p:nvPr>
        </p:nvSpPr>
        <p:spPr>
          <a:xfrm>
            <a:off x="254643" y="2162686"/>
            <a:ext cx="4583575" cy="3973609"/>
          </a:xfrm>
        </p:spPr>
        <p:txBody>
          <a:bodyPr/>
          <a:lstStyle/>
          <a:p>
            <a:r>
              <a:rPr lang="en-US" sz="2000" dirty="0"/>
              <a:t> The Framework consists of the following components:</a:t>
            </a:r>
          </a:p>
          <a:p>
            <a:pPr lvl="1"/>
            <a:r>
              <a:rPr lang="en-US" sz="1600" dirty="0"/>
              <a:t>Data Collection Coordination Function (DCCF)</a:t>
            </a:r>
          </a:p>
          <a:p>
            <a:pPr lvl="1"/>
            <a:r>
              <a:rPr lang="en-US" sz="1600" dirty="0"/>
              <a:t>with optional DCCF Adaptor (DA)</a:t>
            </a:r>
          </a:p>
          <a:p>
            <a:pPr lvl="1"/>
            <a:r>
              <a:rPr lang="en-US" sz="1600" dirty="0"/>
              <a:t>Messaging Framework (for Data Forwarding and Replication),</a:t>
            </a:r>
          </a:p>
          <a:p>
            <a:pPr lvl="1"/>
            <a:r>
              <a:rPr lang="en-US" sz="1600" dirty="0"/>
              <a:t>with optional Adaptors (3CA and 3PA) to isolate the Messaging Framework</a:t>
            </a:r>
          </a:p>
          <a:p>
            <a:pPr lvl="1"/>
            <a:r>
              <a:rPr lang="en-US" sz="1600" dirty="0"/>
              <a:t>protocol from the Data Source and the Data Consumer.</a:t>
            </a:r>
          </a:p>
          <a:p>
            <a:r>
              <a:rPr lang="en-US" sz="2000" b="1" dirty="0"/>
              <a:t>Data management framework can function as a standalone system to perform data collection.</a:t>
            </a:r>
            <a:endParaRPr lang="en-US" sz="1600" dirty="0"/>
          </a:p>
          <a:p>
            <a:pPr lvl="1"/>
            <a:endParaRPr lang="en-US" sz="1600" dirty="0"/>
          </a:p>
          <a:p>
            <a:pPr marL="0" indent="0">
              <a:buNone/>
            </a:pPr>
            <a:endParaRPr lang="en-US" sz="2000" dirty="0"/>
          </a:p>
        </p:txBody>
      </p:sp>
    </p:spTree>
    <p:extLst>
      <p:ext uri="{BB962C8B-B14F-4D97-AF65-F5344CB8AC3E}">
        <p14:creationId xmlns:p14="http://schemas.microsoft.com/office/powerpoint/2010/main" val="2693760722"/>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8D05DE70B15C64EA9E4D75973090490" ma:contentTypeVersion="15" ma:contentTypeDescription="Create a new document." ma:contentTypeScope="" ma:versionID="56f1444d11ebf142991b93c0bea42bdc">
  <xsd:schema xmlns:xsd="http://www.w3.org/2001/XMLSchema" xmlns:xs="http://www.w3.org/2001/XMLSchema" xmlns:p="http://schemas.microsoft.com/office/2006/metadata/properties" xmlns:ns2="1b01f6de-bcf4-49e3-9541-5177bacee8ff" xmlns:ns3="28d9da6b-33d1-4c3f-8988-b903e67ea3d6" xmlns:ns4="b5a44311-ed64-4a72-909f-c9dc6973bde2" targetNamespace="http://schemas.microsoft.com/office/2006/metadata/properties" ma:root="true" ma:fieldsID="dc7e512c4ba6e11fd9334b13e8017abc" ns2:_="" ns3:_="" ns4:_="">
    <xsd:import namespace="1b01f6de-bcf4-49e3-9541-5177bacee8ff"/>
    <xsd:import namespace="28d9da6b-33d1-4c3f-8988-b903e67ea3d6"/>
    <xsd:import namespace="b5a44311-ed64-4a72-909f-c9dc6973bde2"/>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GenerationTime" minOccurs="0"/>
                <xsd:element ref="ns3:MediaServiceEventHashCode" minOccurs="0"/>
                <xsd:element ref="ns3:MediaServiceOCR" minOccurs="0"/>
                <xsd:element ref="ns3:MediaServiceDateTaken"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b01f6de-bcf4-49e3-9541-5177bacee8f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d9da6b-33d1-4c3f-8988-b903e67ea3d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4ea1a638-fe8f-4e55-a8a3-ec1a1fdf419b"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5a44311-ed64-4a72-909f-c9dc6973bde2" elementFormDefault="qualified">
    <xsd:import namespace="http://schemas.microsoft.com/office/2006/documentManagement/types"/>
    <xsd:import namespace="http://schemas.microsoft.com/office/infopath/2007/PartnerControls"/>
    <xsd:element name="TaxCatchAll" ma:index="19" nillable="true" ma:displayName="Taxonomy Catch All Column" ma:hidden="true" ma:list="{7a423e43-2623-4bd4-84be-3b6ec6fe5c69}" ma:internalName="TaxCatchAll" ma:showField="CatchAllData" ma:web="1b01f6de-bcf4-49e3-9541-5177bacee8f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b5a44311-ed64-4a72-909f-c9dc6973bde2" xsi:nil="true"/>
    <lcf76f155ced4ddcb4097134ff3c332f xmlns="28d9da6b-33d1-4c3f-8988-b903e67ea3d6">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50CA8273-3DB8-4E0A-A9F3-CFA1122C795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b01f6de-bcf4-49e3-9541-5177bacee8ff"/>
    <ds:schemaRef ds:uri="28d9da6b-33d1-4c3f-8988-b903e67ea3d6"/>
    <ds:schemaRef ds:uri="b5a44311-ed64-4a72-909f-c9dc6973bde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5CA3727-A4EB-4398-9783-D0148B061093}">
  <ds:schemaRefs>
    <ds:schemaRef ds:uri="28d9da6b-33d1-4c3f-8988-b903e67ea3d6"/>
    <ds:schemaRef ds:uri="http://purl.org/dc/elements/1.1/"/>
    <ds:schemaRef ds:uri="http://www.w3.org/XML/1998/namespace"/>
    <ds:schemaRef ds:uri="1b01f6de-bcf4-49e3-9541-5177bacee8ff"/>
    <ds:schemaRef ds:uri="http://purl.org/dc/terms/"/>
    <ds:schemaRef ds:uri="http://schemas.microsoft.com/office/2006/documentManagement/types"/>
    <ds:schemaRef ds:uri="http://schemas.openxmlformats.org/package/2006/metadata/core-properties"/>
    <ds:schemaRef ds:uri="http://schemas.microsoft.com/office/infopath/2007/PartnerControls"/>
    <ds:schemaRef ds:uri="b5a44311-ed64-4a72-909f-c9dc6973bde2"/>
    <ds:schemaRef ds:uri="http://schemas.microsoft.com/office/2006/metadata/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Office Theme</Template>
  <TotalTime>8375</TotalTime>
  <Words>1416</Words>
  <Application>Microsoft Macintosh PowerPoint</Application>
  <PresentationFormat>Widescreen</PresentationFormat>
  <Paragraphs>80</Paragraphs>
  <Slides>13</Slides>
  <Notes>0</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13</vt:i4>
      </vt:variant>
    </vt:vector>
  </HeadingPairs>
  <TitlesOfParts>
    <vt:vector size="21" baseType="lpstr">
      <vt:lpstr>Arial</vt:lpstr>
      <vt:lpstr>Arial </vt:lpstr>
      <vt:lpstr>Calibri</vt:lpstr>
      <vt:lpstr>Calibri Light</vt:lpstr>
      <vt:lpstr>ericsson hilda</vt:lpstr>
      <vt:lpstr>Times New Roman</vt:lpstr>
      <vt:lpstr>Office Theme</vt:lpstr>
      <vt:lpstr>Visio.Drawing.15</vt:lpstr>
      <vt:lpstr>Discussion on ZTS Assumptions</vt:lpstr>
      <vt:lpstr>Outline</vt:lpstr>
      <vt:lpstr>CP Crosses Multiple Trust Domains</vt:lpstr>
      <vt:lpstr>ZTA in 5G SBA</vt:lpstr>
      <vt:lpstr>ZTA in 5G SBA</vt:lpstr>
      <vt:lpstr>Enabling Monitoring and Security Evaluation</vt:lpstr>
      <vt:lpstr>Existing 5GC NFs that may support these Requirements (NRF / SCP) </vt:lpstr>
      <vt:lpstr>Existing 5GC NFs that may support these Requirements (DCCF) </vt:lpstr>
      <vt:lpstr>Existing 5GC NFs that may support these Requirements (DCCF) </vt:lpstr>
      <vt:lpstr>Existing 5GC NFs that may support these Requirements (NWDAF) </vt:lpstr>
      <vt:lpstr>Dynamic Security Policy Enforcement </vt:lpstr>
      <vt:lpstr>Summary</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Candace Carducci</cp:lastModifiedBy>
  <cp:revision>669</cp:revision>
  <dcterms:created xsi:type="dcterms:W3CDTF">2010-02-05T13:52:04Z</dcterms:created>
  <dcterms:modified xsi:type="dcterms:W3CDTF">2024-05-12T22:24:57Z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MediaServiceImageTags">
    <vt:lpwstr/>
  </property>
</Properties>
</file>